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4" r:id="rId2"/>
    <p:sldId id="295" r:id="rId3"/>
    <p:sldId id="296" r:id="rId4"/>
    <p:sldId id="297" r:id="rId5"/>
    <p:sldId id="299" r:id="rId6"/>
    <p:sldId id="300" r:id="rId7"/>
    <p:sldId id="302" r:id="rId8"/>
    <p:sldId id="301" r:id="rId9"/>
    <p:sldId id="303" r:id="rId10"/>
    <p:sldId id="304" r:id="rId11"/>
    <p:sldId id="306" r:id="rId12"/>
    <p:sldId id="307" r:id="rId13"/>
    <p:sldId id="305" r:id="rId14"/>
    <p:sldId id="308" r:id="rId15"/>
    <p:sldId id="309" r:id="rId16"/>
    <p:sldId id="311" r:id="rId17"/>
    <p:sldId id="310" r:id="rId18"/>
    <p:sldId id="312" r:id="rId19"/>
    <p:sldId id="313" r:id="rId20"/>
    <p:sldId id="314" r:id="rId21"/>
    <p:sldId id="315" r:id="rId22"/>
    <p:sldId id="31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00"/>
    <a:srgbClr val="00AAE6"/>
    <a:srgbClr val="CCFF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7482" autoAdjust="0"/>
  </p:normalViewPr>
  <p:slideViewPr>
    <p:cSldViewPr>
      <p:cViewPr varScale="1">
        <p:scale>
          <a:sx n="80" d="100"/>
          <a:sy n="80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4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6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59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37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80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2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73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92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4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13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84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312083" y="325644"/>
            <a:ext cx="1463638" cy="1426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462106" y="458804"/>
            <a:ext cx="1163590" cy="1135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49" y="496502"/>
            <a:ext cx="936104" cy="105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845" y="483059"/>
            <a:ext cx="9116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по экологическому,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технологическому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атомному надзору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844" y="19888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правоприменительной практике 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Сибирского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Ростехнадзора 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2019 года»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27844" y="3645024"/>
            <a:ext cx="91718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Докладывает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 управления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Тихонов Игорь Юрьевич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245" y="6165304"/>
            <a:ext cx="8107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ноября 2019 год</a:t>
            </a: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Кемерово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9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99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4926" y="4331578"/>
            <a:ext cx="8803247" cy="2526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8" name="Picture 16" descr="https://im0-tub-ru.yandex.net/i?id=f956c989b4b7aa5c5dbbfb3e8211969d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0" y="4437112"/>
            <a:ext cx="2405818" cy="213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deal-house.ru/images/texts/571/PostOhrany1Per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5" y="771175"/>
            <a:ext cx="4386467" cy="356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35696" y="0"/>
            <a:ext cx="5663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Дистанционный контроль</a:t>
            </a:r>
            <a:endParaRPr lang="ru-RU" sz="40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80647" y="1120215"/>
            <a:ext cx="41592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позволит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отслеживать и оценивать риски развития аварийных ситуаций на опасных производственных объектах и передавать информацию на пульты не только дежурным на опасных производственных объектах, но и их собственникам и оперативным дежурным Ростехнадзора.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3804" y="6488668"/>
            <a:ext cx="2193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Аварийная ситуация</a:t>
            </a:r>
            <a:endParaRPr lang="ru-RU" dirty="0"/>
          </a:p>
        </p:txBody>
      </p:sp>
      <p:pic>
        <p:nvPicPr>
          <p:cNvPr id="3092" name="Picture 20" descr="https://www.yourmoney.com/wp-content/uploads/sites/3/oldimg/2374263-shutterstock-1040811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23882" y="4776001"/>
            <a:ext cx="1712667" cy="171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44008" y="4887874"/>
            <a:ext cx="2050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дежурным на ОПО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42610" y="5447668"/>
            <a:ext cx="3034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обственникам предприятий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53850" y="6021288"/>
            <a:ext cx="4144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оперативным дежурным Ростехнадзора</a:t>
            </a:r>
          </a:p>
        </p:txBody>
      </p:sp>
    </p:spTree>
    <p:extLst>
      <p:ext uri="{BB962C8B-B14F-4D97-AF65-F5344CB8AC3E}">
        <p14:creationId xmlns:p14="http://schemas.microsoft.com/office/powerpoint/2010/main" val="22443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99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130" y="14785"/>
            <a:ext cx="77053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Дистанционный контроль </a:t>
            </a: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АО «СУЭК»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548680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справки: </a:t>
            </a:r>
            <a:endParaRPr lang="ru-RU" sz="2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derksenod\Desktop\РАЗНОЕ\по диаграммам\фоны\af507d0c0ab335873ce6fb4db7c89ad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4" y="403783"/>
            <a:ext cx="648986" cy="64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31436" y="1071900"/>
            <a:ext cx="8161044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i="1" dirty="0" smtClean="0"/>
              <a:t>АО «СУЭК» </a:t>
            </a:r>
            <a:r>
              <a:rPr lang="ru-RU" i="1" dirty="0"/>
              <a:t>– одна из ведущих угледобывающих компаний мира, крупнейший в России производитель угля, крупнейший поставщик угля на внутренний рынок и на экспорт, один из ведущих производителей тепла и электроэнергии в Сибири. Добывающие, перерабатывающие, энергетические, транспортные и сервисные предприятия СУЭК расположены в 11 регионах России. На предприятиях СУЭК работают более 64 000 человек.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47509" y="422959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на опасных производственных объектах путем предоставления возможности раннего распознавания опасных ситуаций и принятия превентивных мер по их устранению.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3873" y="3020893"/>
            <a:ext cx="5304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дистанционного контроля (СДК) параметров промышленной безопасности</a:t>
            </a:r>
          </a:p>
        </p:txBody>
      </p:sp>
      <p:pic>
        <p:nvPicPr>
          <p:cNvPr id="8194" name="Picture 2" descr="https://im0-tub-ru.yandex.net/i?id=768dfa8c02b6fd41a684527025c34ce3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45462"/>
            <a:ext cx="2520280" cy="98186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" descr="http://novostiplaneti.com/wp-content/uploads/2019/04/wx10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https://s12.stc.all.kpcdn.net/share/i/4/1413845/wx10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065" y="4229594"/>
            <a:ext cx="3697034" cy="24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22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99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lh3.ggpht.com/-9cOXR6zJF3o/U5cYwPkj67I/AAAAAAAAD1Q/5qGdaRQzszc/s1600/IMG_69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22" y="0"/>
            <a:ext cx="8705178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www.tadviser.ru/images/thumb/c/c4/%D0%A1%D0%A3%D0%AD%D0%9A-%D0%9A%D1%83%D0%B7%D0%B1%D0%B0%D1%81%D1%81_%28%D0%9A%D0%B5%D0%BC%D0%B5%D1%80%D0%BE%D0%B2%D0%BE%29.jpg/840px-%D0%A1%D0%A3%D0%AD%D0%9A-%D0%9A%D1%83%D0%B7%D0%B1%D0%B0%D1%81%D1%81_%28%D0%9A%D0%B5%D0%BC%D0%B5%D1%80%D0%BE%D0%B2%D0%BE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68" y="4287593"/>
            <a:ext cx="3862505" cy="25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4968" y="4303455"/>
            <a:ext cx="4572000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Отчеты по работе подсистем МФСБ и прогнозы возникновения аварийных ситуаций автоматически передаются в центральную диспетчерскую АО «СУЭК» для анализа причин срабатывания систем противоаварийной защиты и выявленных критических изменений</a:t>
            </a:r>
          </a:p>
        </p:txBody>
      </p:sp>
    </p:spTree>
    <p:extLst>
      <p:ext uri="{BB962C8B-B14F-4D97-AF65-F5344CB8AC3E}">
        <p14:creationId xmlns:p14="http://schemas.microsoft.com/office/powerpoint/2010/main" val="321414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99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" name="Picture 1" descr="C:\Users\derksenod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36" y="214588"/>
            <a:ext cx="5871658" cy="551866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derksenod\Desktop\1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73877"/>
            <a:ext cx="1038225" cy="97155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http://chittagongit.com/images/icon-for-report/icon-for-report-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://chittagongit.com/images/icon-for-report/icon-for-report-2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://chittagongit.com/images/icon-for-report/icon-for-report-2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://chittagongit.com/images/icon-for-report/icon-for-report-28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31436" y="5733256"/>
            <a:ext cx="2759538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Дата введения 2020-01-01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65175" y="40299"/>
            <a:ext cx="885179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Проект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76223" y="4702204"/>
            <a:ext cx="4572000" cy="206210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Настоящий стандарт формулирует основные положения и принципы использования СДК для обеспечения промышленной безопасности (ПБ) ОПО и устанавливает общие типовые требования и специальные функциональные требования к СДК, реализующим свои функции в рамках следующих систем (подсистем, средств) МФСБ угольных шахт</a:t>
            </a:r>
          </a:p>
        </p:txBody>
      </p:sp>
    </p:spTree>
    <p:extLst>
      <p:ext uri="{BB962C8B-B14F-4D97-AF65-F5344CB8AC3E}">
        <p14:creationId xmlns:p14="http://schemas.microsoft.com/office/powerpoint/2010/main" val="16038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99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derksenod\Desktop\DzRTqP7XcAADe0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8" y="14785"/>
            <a:ext cx="3497864" cy="686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11960" y="909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эффективности производственных процессов за счет их автоматизации и переход к цифровому предприятию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1556792"/>
            <a:ext cx="514806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трехмерной геологической модели угольного месторождения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совмещение построенной трехмерной модели участка недр (в соответствии с проектом отработки), включающая в себя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лицензии, горный отвод, техническую границу отработки, земельный отвод, календарный план отработки участка недр и т.д.);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 предприятия – здания, ЛЭП, водоводы, ж/д пути, стационарное оборудование и т.д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полная оцифровка технологических процессов и бизнес-процессов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позиционирование горнотранспортного оборудования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позиционирование персонала в зоне ведения горных работ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дистанционный контроль за деформациями и устойчивостью откосов уступов, бортов, отвалов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внедрение цифровых систем связи, создание информационно-аналитического диспетчерского центра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применение роботизированного комплекса.</a:t>
            </a:r>
          </a:p>
        </p:txBody>
      </p:sp>
    </p:spTree>
    <p:extLst>
      <p:ext uri="{BB962C8B-B14F-4D97-AF65-F5344CB8AC3E}">
        <p14:creationId xmlns:p14="http://schemas.microsoft.com/office/powerpoint/2010/main" val="289859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99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nkrasnogorsk.ru/upload/page/191/76191_picture_c40507a09f65c4417c22871ded46098ffd2932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6" y="908720"/>
            <a:ext cx="8958916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31436" y="-6086"/>
            <a:ext cx="823305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Контроль 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хода подготовки теплоснабжающих организаций и оценке готовности муниципальных образований к отопительному периоду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1436" y="1412776"/>
            <a:ext cx="362454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Narrow" panose="020B0606020202030204" pitchFamily="34" charset="0"/>
              </a:rPr>
              <a:t>В соответствии с графиком проверено </a:t>
            </a:r>
            <a:r>
              <a:rPr lang="ru-RU" sz="2400" b="1" dirty="0">
                <a:solidFill>
                  <a:srgbClr val="003300"/>
                </a:solidFill>
                <a:latin typeface="Arial Narrow" panose="020B0606020202030204" pitchFamily="34" charset="0"/>
              </a:rPr>
              <a:t>528</a:t>
            </a:r>
            <a:r>
              <a:rPr lang="ru-RU" sz="2400" dirty="0">
                <a:latin typeface="Arial Narrow" panose="020B0606020202030204" pitchFamily="34" charset="0"/>
              </a:rPr>
              <a:t> муниципальных образований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80721" y="2203123"/>
            <a:ext cx="3410360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Narrow" panose="020B0606020202030204" pitchFamily="34" charset="0"/>
              </a:rPr>
              <a:t>Паспорта </a:t>
            </a:r>
            <a:r>
              <a:rPr lang="ru-RU" sz="2000" dirty="0">
                <a:latin typeface="Arial Narrow" panose="020B0606020202030204" pitchFamily="34" charset="0"/>
              </a:rPr>
              <a:t>готовности </a:t>
            </a:r>
            <a:r>
              <a:rPr lang="ru-RU" sz="2000" dirty="0" smtClean="0">
                <a:latin typeface="Arial Narrow" panose="020B0606020202030204" pitchFamily="34" charset="0"/>
              </a:rPr>
              <a:t>получили </a:t>
            </a:r>
            <a:r>
              <a:rPr lang="ru-RU" sz="2000" b="1" dirty="0">
                <a:latin typeface="Arial Narrow" panose="020B0606020202030204" pitchFamily="34" charset="0"/>
              </a:rPr>
              <a:t>461</a:t>
            </a:r>
            <a:r>
              <a:rPr lang="ru-RU" sz="2000" dirty="0">
                <a:latin typeface="Arial Narrow" panose="020B0606020202030204" pitchFamily="34" charset="0"/>
              </a:rPr>
              <a:t> муниципальное </a:t>
            </a:r>
            <a:r>
              <a:rPr lang="ru-RU" sz="2000" dirty="0" smtClean="0">
                <a:latin typeface="Arial Narrow" panose="020B0606020202030204" pitchFamily="34" charset="0"/>
              </a:rPr>
              <a:t>образование:</a:t>
            </a:r>
          </a:p>
          <a:p>
            <a:r>
              <a:rPr lang="ru-RU" dirty="0">
                <a:latin typeface="Arial Narrow" panose="020B0606020202030204" pitchFamily="34" charset="0"/>
              </a:rPr>
              <a:t>Кемеровская область – 31</a:t>
            </a:r>
            <a:r>
              <a:rPr lang="ru-RU" dirty="0" smtClean="0">
                <a:latin typeface="Arial Narrow" panose="020B0606020202030204" pitchFamily="34" charset="0"/>
              </a:rPr>
              <a:t>,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Омская </a:t>
            </a:r>
            <a:r>
              <a:rPr lang="ru-RU" dirty="0">
                <a:latin typeface="Arial Narrow" panose="020B0606020202030204" pitchFamily="34" charset="0"/>
              </a:rPr>
              <a:t>область – 82, </a:t>
            </a:r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Томская </a:t>
            </a:r>
            <a:r>
              <a:rPr lang="ru-RU" dirty="0">
                <a:latin typeface="Arial Narrow" panose="020B0606020202030204" pitchFamily="34" charset="0"/>
              </a:rPr>
              <a:t>область – 93</a:t>
            </a:r>
            <a:r>
              <a:rPr lang="ru-RU" dirty="0" smtClean="0">
                <a:latin typeface="Arial Narrow" panose="020B0606020202030204" pitchFamily="34" charset="0"/>
              </a:rPr>
              <a:t>,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Новосибирская </a:t>
            </a:r>
            <a:r>
              <a:rPr lang="ru-RU" dirty="0">
                <a:latin typeface="Arial Narrow" panose="020B0606020202030204" pitchFamily="34" charset="0"/>
              </a:rPr>
              <a:t>область – 117, </a:t>
            </a:r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Алтайский </a:t>
            </a:r>
            <a:r>
              <a:rPr lang="ru-RU" dirty="0">
                <a:latin typeface="Arial Narrow" panose="020B0606020202030204" pitchFamily="34" charset="0"/>
              </a:rPr>
              <a:t>край – 127, </a:t>
            </a:r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Республика </a:t>
            </a:r>
            <a:r>
              <a:rPr lang="ru-RU" dirty="0">
                <a:latin typeface="Arial Narrow" panose="020B0606020202030204" pitchFamily="34" charset="0"/>
              </a:rPr>
              <a:t>Алтай – 11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8299" y="3357285"/>
            <a:ext cx="4572000" cy="2369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Признаны не готовыми </a:t>
            </a:r>
            <a:r>
              <a:rPr lang="ru-RU" sz="2000" b="1" dirty="0">
                <a:latin typeface="Arial Narrow" panose="020B0606020202030204" pitchFamily="34" charset="0"/>
              </a:rPr>
              <a:t>67</a:t>
            </a:r>
            <a:r>
              <a:rPr lang="ru-RU" sz="2000" dirty="0">
                <a:latin typeface="Arial Narrow" panose="020B0606020202030204" pitchFamily="34" charset="0"/>
              </a:rPr>
              <a:t> муниципальных </a:t>
            </a:r>
            <a:r>
              <a:rPr lang="ru-RU" sz="2000" dirty="0" smtClean="0">
                <a:latin typeface="Arial Narrow" panose="020B0606020202030204" pitchFamily="34" charset="0"/>
              </a:rPr>
              <a:t>образований:</a:t>
            </a:r>
          </a:p>
          <a:p>
            <a:r>
              <a:rPr lang="ru-RU" dirty="0">
                <a:latin typeface="Arial Narrow" panose="020B0606020202030204" pitchFamily="34" charset="0"/>
              </a:rPr>
              <a:t>Кемеровская область – 3, </a:t>
            </a:r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Омская </a:t>
            </a:r>
            <a:r>
              <a:rPr lang="ru-RU" dirty="0">
                <a:latin typeface="Arial Narrow" panose="020B0606020202030204" pitchFamily="34" charset="0"/>
              </a:rPr>
              <a:t>область – 15, </a:t>
            </a:r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Томская </a:t>
            </a:r>
            <a:r>
              <a:rPr lang="ru-RU" dirty="0">
                <a:latin typeface="Arial Narrow" panose="020B0606020202030204" pitchFamily="34" charset="0"/>
              </a:rPr>
              <a:t>область – 21, </a:t>
            </a:r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Новосибирская </a:t>
            </a:r>
            <a:r>
              <a:rPr lang="ru-RU" dirty="0">
                <a:latin typeface="Arial Narrow" panose="020B0606020202030204" pitchFamily="34" charset="0"/>
              </a:rPr>
              <a:t>область – 16, </a:t>
            </a:r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Алтайский </a:t>
            </a:r>
            <a:r>
              <a:rPr lang="ru-RU" dirty="0">
                <a:latin typeface="Arial Narrow" panose="020B0606020202030204" pitchFamily="34" charset="0"/>
              </a:rPr>
              <a:t>край – 12, </a:t>
            </a:r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Республика </a:t>
            </a:r>
            <a:r>
              <a:rPr lang="ru-RU" dirty="0">
                <a:latin typeface="Arial Narrow" panose="020B0606020202030204" pitchFamily="34" charset="0"/>
              </a:rPr>
              <a:t>Алтай – 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6093296"/>
            <a:ext cx="4572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121</a:t>
            </a:r>
            <a:r>
              <a:rPr lang="ru-RU" dirty="0">
                <a:latin typeface="Arial Narrow" panose="020B0606020202030204" pitchFamily="34" charset="0"/>
              </a:rPr>
              <a:t> муниципальное образование после устранения замечаний обратились повторно</a:t>
            </a:r>
          </a:p>
        </p:txBody>
      </p:sp>
    </p:spTree>
    <p:extLst>
      <p:ext uri="{BB962C8B-B14F-4D97-AF65-F5344CB8AC3E}">
        <p14:creationId xmlns:p14="http://schemas.microsoft.com/office/powerpoint/2010/main" val="97601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99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 rot="10800000">
            <a:off x="343948" y="14785"/>
            <a:ext cx="880005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23185" y="620236"/>
            <a:ext cx="512081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работа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Администраций территорий субъектов федерации, аппарата полномочного представителя Президента Российской Федерации, Сибирского управления и прокуратур субъектов, своевременно принимавших меры административного воздействия и  прокурорского реагирования,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привела к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увеличению количества муниципальных образований, получивших паспорта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в 2019 году.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nsaldago.ru/media/cache/44/c9/08/e2/7d/c7/44c908e27dc7eebc5bcde7955ef7cf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4" y="1700808"/>
            <a:ext cx="3205964" cy="321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4014" y="4203066"/>
            <a:ext cx="2274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8,4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56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99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154213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sz="36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причины неготовности </a:t>
            </a:r>
            <a:endParaRPr lang="ru-RU" sz="3600" b="1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муниципальных </a:t>
            </a:r>
            <a:r>
              <a:rPr lang="ru-RU" sz="36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образований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1208" y="1820650"/>
            <a:ext cx="74168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проведение:</a:t>
            </a:r>
          </a:p>
          <a:p>
            <a:pPr indent="45000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освидетельствования; </a:t>
            </a:r>
          </a:p>
          <a:p>
            <a:pPr indent="45000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диагностики, в установленные сроки;</a:t>
            </a:r>
          </a:p>
          <a:p>
            <a:pPr indent="45000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 промышленной безопасности оборудования, зданий и сооружений с истекшим сроком эксплуатации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0000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эксплуатация оборудования неподготовленным и не прошедшим проверку знаний персоналом.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79" y="2204864"/>
            <a:ext cx="486074" cy="52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10" y="2636912"/>
            <a:ext cx="486074" cy="52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58" y="3571006"/>
            <a:ext cx="486074" cy="52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36" y="1556792"/>
            <a:ext cx="716878" cy="78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6" y="5085184"/>
            <a:ext cx="716878" cy="78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55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99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derksenod\Desktop\РАЗНОЕ\по диаграммам\фоны\af507d0c0ab335873ce6fb4db7c89ad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1" y="641072"/>
            <a:ext cx="1442695" cy="144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54967" y="2420888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М</a:t>
            </a:r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униципальные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образования, не получившие паспорт готовности, обязаны продолжить подготовку к отопительному </a:t>
            </a:r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периоду! </a:t>
            </a:r>
          </a:p>
          <a:p>
            <a:endParaRPr lang="ru-RU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После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устранения замечаний необходимо  обратиться в Сибирское управление Ростехнадзора для организации повторной проверки и выдачи акта готовности к отопительному </a:t>
            </a:r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периоду.</a:t>
            </a:r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789161"/>
            <a:ext cx="370165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ВАЖНО:</a:t>
            </a:r>
            <a:endParaRPr lang="ru-RU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343948" y="14785"/>
            <a:ext cx="880005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33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99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31971" y="399635"/>
            <a:ext cx="84125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Э</a:t>
            </a: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ксплуатация </a:t>
            </a: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опасных производственных объектов оборонно-промышленного комплекса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69678" y="2698557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Narrow" panose="020B0606020202030204" pitchFamily="34" charset="0"/>
              </a:rPr>
              <a:t>эксплуатация </a:t>
            </a:r>
            <a:r>
              <a:rPr lang="ru-RU" sz="2800" dirty="0">
                <a:latin typeface="Arial Narrow" panose="020B0606020202030204" pitchFamily="34" charset="0"/>
              </a:rPr>
              <a:t>старых зданий и сооружений</a:t>
            </a:r>
          </a:p>
        </p:txBody>
      </p:sp>
      <p:pic>
        <p:nvPicPr>
          <p:cNvPr id="21" name="Picture 6" descr="https://im0-tub-ru.yandex.net/i?id=371c147d5fef5745eb84f5245771648d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38" y="2487545"/>
            <a:ext cx="822134" cy="822134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im0-tub-ru.yandex.net/i?id=371c147d5fef5745eb84f5245771648d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48" y="4327741"/>
            <a:ext cx="822134" cy="822134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157315" y="1628800"/>
            <a:ext cx="3966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CC0000"/>
                </a:solidFill>
                <a:latin typeface="Arial Narrow" panose="020B0606020202030204" pitchFamily="34" charset="0"/>
              </a:rPr>
              <a:t>Актуальные вопросы:</a:t>
            </a:r>
            <a:endParaRPr lang="ru-RU" sz="3200" b="1" u="sng" dirty="0">
              <a:solidFill>
                <a:srgbClr val="CC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85999" y="4221088"/>
            <a:ext cx="66409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износ оборудования, недостаточные темпы замены морально и физически устаревшего оборудования; </a:t>
            </a:r>
          </a:p>
        </p:txBody>
      </p:sp>
    </p:spTree>
    <p:extLst>
      <p:ext uri="{BB962C8B-B14F-4D97-AF65-F5344CB8AC3E}">
        <p14:creationId xmlns:p14="http://schemas.microsoft.com/office/powerpoint/2010/main" val="224937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 descr="C:\Users\derksenod\Desktop\РАЗНОЕ\2017г\ПУБЛИЧНЫЕ\Подготовка к публичному меропр - 2\9. Презентация Управления\Для создания презентации\Красивые фото\Омск, котло\Главный корпус и дымовые трубы СП КР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6" y="5394513"/>
            <a:ext cx="1924640" cy="131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derksenod\Desktop\РАЗНОЕ\2017г\ПУБЛИЧНЫЕ\Подготовка к публичному меропр - 2\9. Презентация Управления\Для создания презентации\14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6" y="4046209"/>
            <a:ext cx="1878674" cy="11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derksenod\Desktop\РАЗНОЕ\2017г\ПУБЛИЧНЫЕ\Подготовка к публичному меропр - 2\9. Презентация Управления\Для создания презентации\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6" y="2882157"/>
            <a:ext cx="1579721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erksenod\Desktop\РАЗНОЕ\по диаграммам\фоны\управ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869" y="0"/>
            <a:ext cx="3566749" cy="2966405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08717" y="0"/>
            <a:ext cx="6300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</a:t>
            </a:r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2019 </a:t>
            </a:r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Сибирскому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управлению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 поднадзорно: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0329" y="1412776"/>
            <a:ext cx="54726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3833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осуществляющих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области промышленной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безопасности;</a:t>
            </a:r>
          </a:p>
          <a:p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10607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опасных производственных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объектов;</a:t>
            </a:r>
          </a:p>
          <a:p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тепловых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электростанций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электросетевых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организаций;</a:t>
            </a:r>
          </a:p>
          <a:p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теплосетевых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организаций;</a:t>
            </a:r>
          </a:p>
          <a:p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313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километров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электропередач;</a:t>
            </a:r>
          </a:p>
          <a:p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тысяч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котельных;</a:t>
            </a:r>
          </a:p>
          <a:p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километров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тепловых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сетей;</a:t>
            </a:r>
          </a:p>
          <a:p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359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капитального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строительства;</a:t>
            </a:r>
          </a:p>
          <a:p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км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магистральных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трубопроводов.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C:\Users\derksenod\Desktop\РАЗНОЕ\2017г\ПУБЛИЧНЫЕ\Подготовка к публичному меропр - 2\9. Презентация Управления\Для создания презентации\Красивые фото\Алтай, котло\DJI_0658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09601"/>
            <a:ext cx="1811696" cy="13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derksenod\Desktop\РАЗНОЕ\2017г\ПУБЛИЧНЫЕ\Подготовка к публичному меропр - 2\9. Презентация Управления\Для создания презентации\48628190b0d050e5a03002dba374527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97152"/>
            <a:ext cx="1884040" cy="125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28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99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113238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Характерные нарушения </a:t>
            </a:r>
            <a:r>
              <a:rPr lang="ru-RU" sz="3200" dirty="0">
                <a:solidFill>
                  <a:srgbClr val="C00000"/>
                </a:solidFill>
                <a:latin typeface="Arial Narrow" panose="020B0606020202030204" pitchFamily="34" charset="0"/>
              </a:rPr>
              <a:t>для предприятий оборонно-промышленного комплекса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451233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не своевременное проведение экспертизы промышленной безопасности технических устройств и технологических трубопроводов</a:t>
            </a:r>
            <a:r>
              <a:rPr lang="ru-RU" sz="2000" dirty="0" smtClean="0">
                <a:latin typeface="Arial Narrow" panose="020B0606020202030204" pitchFamily="34" charset="0"/>
              </a:rPr>
              <a:t>;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dirty="0">
                <a:latin typeface="Arial Narrow" panose="020B0606020202030204" pitchFamily="34" charset="0"/>
              </a:rPr>
              <a:t>отсутствие (либо несоответствие) технической документации на технологические трубопроводы;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dirty="0">
                <a:latin typeface="Arial Narrow" panose="020B0606020202030204" pitchFamily="34" charset="0"/>
              </a:rPr>
              <a:t>демонтаж отдельных технических устройств на объектах I, II классов опасности, предусмотренных проектом, но не участвующих в технологическом процессе; 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dirty="0">
                <a:latin typeface="Arial Narrow" panose="020B0606020202030204" pitchFamily="34" charset="0"/>
              </a:rPr>
              <a:t>отсутствие обратных клапанов на нагнетательных трубопроводах насосов для перекачки химически опасных веществ;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dirty="0">
                <a:latin typeface="Arial Narrow" panose="020B0606020202030204" pitchFamily="34" charset="0"/>
              </a:rPr>
              <a:t>не своевременное приведение опасных объектов оборонно-промышленного комплекса к требованиям Федеральных норм и правил в области промышленной безопасности и другое.</a:t>
            </a:r>
          </a:p>
        </p:txBody>
      </p:sp>
      <p:sp>
        <p:nvSpPr>
          <p:cNvPr id="8" name="AutoShape 2" descr="http://vanastore.net/wp-content/uploads/tick-clipart-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https://im0-tub-ru.yandex.net/i?id=c4c95874ae85dcff7a85d29522fa51e9&amp;n=33&amp;w=198&amp;h=1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0" y="1573238"/>
            <a:ext cx="799257" cy="6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m0-tub-ru.yandex.net/i?id=c4c95874ae85dcff7a85d29522fa51e9&amp;n=33&amp;w=198&amp;h=1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0" y="2364466"/>
            <a:ext cx="799257" cy="6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im0-tub-ru.yandex.net/i?id=c4c95874ae85dcff7a85d29522fa51e9&amp;n=33&amp;w=198&amp;h=1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4" y="3386596"/>
            <a:ext cx="799257" cy="6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im0-tub-ru.yandex.net/i?id=c4c95874ae85dcff7a85d29522fa51e9&amp;n=33&amp;w=198&amp;h=1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6" y="4595844"/>
            <a:ext cx="799257" cy="6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im0-tub-ru.yandex.net/i?id=c4c95874ae85dcff7a85d29522fa51e9&amp;n=33&amp;w=198&amp;h=1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3" y="5541870"/>
            <a:ext cx="799257" cy="6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05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99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971600" y="1484784"/>
            <a:ext cx="554461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65706" y="1685999"/>
            <a:ext cx="4890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рабочая группа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90984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Повышение </a:t>
            </a:r>
            <a:r>
              <a:rPr lang="ru-RU" sz="2400" dirty="0">
                <a:latin typeface="Arial Narrow" panose="020B0606020202030204" pitchFamily="34" charset="0"/>
              </a:rPr>
              <a:t>уровня промышленной безопасности </a:t>
            </a:r>
            <a:r>
              <a:rPr lang="ru-RU" sz="2400" dirty="0" smtClean="0">
                <a:latin typeface="Arial Narrow" panose="020B0606020202030204" pitchFamily="34" charset="0"/>
              </a:rPr>
              <a:t>и</a:t>
            </a:r>
          </a:p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 недопущения </a:t>
            </a:r>
            <a:r>
              <a:rPr lang="ru-RU" sz="2400" dirty="0">
                <a:latin typeface="Arial Narrow" panose="020B0606020202030204" pitchFamily="34" charset="0"/>
              </a:rPr>
              <a:t>аварийности и травматизма </a:t>
            </a:r>
            <a:r>
              <a:rPr lang="ru-RU" sz="2400" dirty="0" smtClean="0">
                <a:latin typeface="Arial Narrow" panose="020B0606020202030204" pitchFamily="34" charset="0"/>
              </a:rPr>
              <a:t>на предприятиях </a:t>
            </a:r>
            <a:r>
              <a:rPr lang="ru-RU" sz="2400" dirty="0">
                <a:latin typeface="Arial Narrow" panose="020B0606020202030204" pitchFamily="34" charset="0"/>
              </a:rPr>
              <a:t>оборонно-промышленного комплекса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71811" y="4221088"/>
            <a:ext cx="317946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представители аппарата </a:t>
            </a:r>
            <a:r>
              <a:rPr lang="ru-RU" dirty="0">
                <a:latin typeface="Arial Narrow" panose="020B0606020202030204" pitchFamily="34" charset="0"/>
              </a:rPr>
              <a:t>полномочного представителя Президента </a:t>
            </a:r>
            <a:r>
              <a:rPr lang="ru-RU" dirty="0" smtClean="0">
                <a:latin typeface="Arial Narrow" panose="020B0606020202030204" pitchFamily="34" charset="0"/>
              </a:rPr>
              <a:t>РФ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9584" y="2675628"/>
            <a:ext cx="2286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представители предприятий </a:t>
            </a:r>
            <a:r>
              <a:rPr lang="ru-RU" dirty="0" smtClean="0">
                <a:latin typeface="Arial Narrow" panose="020B0606020202030204" pitchFamily="34" charset="0"/>
              </a:rPr>
              <a:t>ОПК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2324" y="3436392"/>
            <a:ext cx="156485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представители 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администрации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5301208"/>
            <a:ext cx="317946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представители сибирского управления Ростехнадзора</a:t>
            </a:r>
            <a:endParaRPr lang="ru-RU" dirty="0">
              <a:latin typeface="Arial Narrow" panose="020B060602020203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123728" y="2276872"/>
            <a:ext cx="0" cy="39875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131840" y="2348880"/>
            <a:ext cx="0" cy="1087512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139952" y="2348880"/>
            <a:ext cx="0" cy="187220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940152" y="2147664"/>
            <a:ext cx="0" cy="3153544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444208" y="2345690"/>
            <a:ext cx="2627784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задачи </a:t>
            </a:r>
            <a:r>
              <a:rPr lang="ru-RU" sz="2000" i="1" dirty="0">
                <a:solidFill>
                  <a:srgbClr val="C00000"/>
                </a:solidFill>
                <a:latin typeface="Arial Narrow" panose="020B0606020202030204" pitchFamily="34" charset="0"/>
              </a:rPr>
              <a:t>рабочей группы </a:t>
            </a:r>
            <a:r>
              <a:rPr lang="ru-RU" sz="2000" i="1" dirty="0" smtClean="0">
                <a:latin typeface="Arial Narrow" panose="020B0606020202030204" pitchFamily="34" charset="0"/>
              </a:rPr>
              <a:t>: </a:t>
            </a:r>
          </a:p>
          <a:p>
            <a:pPr algn="ctr"/>
            <a:endParaRPr lang="ru-RU" i="1" dirty="0">
              <a:latin typeface="Arial Narrow" panose="020B0606020202030204" pitchFamily="34" charset="0"/>
            </a:endParaRPr>
          </a:p>
          <a:p>
            <a:pPr algn="ctr"/>
            <a:r>
              <a:rPr lang="ru-RU" i="1" dirty="0" smtClean="0">
                <a:latin typeface="Arial Narrow" panose="020B0606020202030204" pitchFamily="34" charset="0"/>
              </a:rPr>
              <a:t>разбор </a:t>
            </a:r>
            <a:r>
              <a:rPr lang="ru-RU" i="1" dirty="0">
                <a:latin typeface="Arial Narrow" panose="020B0606020202030204" pitchFamily="34" charset="0"/>
              </a:rPr>
              <a:t>текущих проблем, возникающих при эксплуатации опасных объектов </a:t>
            </a:r>
            <a:r>
              <a:rPr lang="ru-RU" i="1" dirty="0" smtClean="0">
                <a:latin typeface="Arial Narrow" panose="020B0606020202030204" pitchFamily="34" charset="0"/>
              </a:rPr>
              <a:t>ОПК;</a:t>
            </a:r>
          </a:p>
          <a:p>
            <a:pPr algn="ctr"/>
            <a:endParaRPr lang="ru-RU" i="1" dirty="0" smtClean="0">
              <a:latin typeface="Arial Narrow" panose="020B0606020202030204" pitchFamily="34" charset="0"/>
            </a:endParaRPr>
          </a:p>
          <a:p>
            <a:pPr algn="ctr"/>
            <a:r>
              <a:rPr lang="ru-RU" i="1" dirty="0" smtClean="0">
                <a:latin typeface="Arial Narrow" panose="020B0606020202030204" pitchFamily="34" charset="0"/>
              </a:rPr>
              <a:t>подготовка </a:t>
            </a:r>
            <a:r>
              <a:rPr lang="ru-RU" i="1" dirty="0">
                <a:latin typeface="Arial Narrow" panose="020B0606020202030204" pitchFamily="34" charset="0"/>
              </a:rPr>
              <a:t>и внесение предложений в существующую и проектную законодательную и нормативную базу Российской Федерации и Ростехнадзора</a:t>
            </a:r>
          </a:p>
        </p:txBody>
      </p:sp>
    </p:spTree>
    <p:extLst>
      <p:ext uri="{BB962C8B-B14F-4D97-AF65-F5344CB8AC3E}">
        <p14:creationId xmlns:p14="http://schemas.microsoft.com/office/powerpoint/2010/main" val="276396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312083" y="325644"/>
            <a:ext cx="1463638" cy="1426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462106" y="458804"/>
            <a:ext cx="1163590" cy="1135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49" y="496502"/>
            <a:ext cx="936104" cy="105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845" y="483059"/>
            <a:ext cx="9116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по экологическому,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технологическому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атомному надзору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619672" y="2277836"/>
            <a:ext cx="5984875" cy="233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окончен.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42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418471"/>
              </p:ext>
            </p:extLst>
          </p:nvPr>
        </p:nvGraphicFramePr>
        <p:xfrm>
          <a:off x="173046" y="90984"/>
          <a:ext cx="8568952" cy="940407"/>
        </p:xfrm>
        <a:graphic>
          <a:graphicData uri="http://schemas.openxmlformats.org/drawingml/2006/table">
            <a:tbl>
              <a:tblPr/>
              <a:tblGrid>
                <a:gridCol w="8568952"/>
              </a:tblGrid>
              <a:tr h="260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Основные показатели</a:t>
                      </a:r>
                    </a:p>
                  </a:txBody>
                  <a:tcPr marL="8669" marR="8669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надзорной деятельности Сибирского управления Ростехнадзора</a:t>
                      </a:r>
                    </a:p>
                  </a:txBody>
                  <a:tcPr marL="8669" marR="8669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4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за 9 месяцев 2018-2019 </a:t>
                      </a:r>
                      <a:r>
                        <a:rPr lang="ru-RU" sz="2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гг.</a:t>
                      </a:r>
                    </a:p>
                  </a:txBody>
                  <a:tcPr marL="8669" marR="8669" marT="86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732989"/>
              </p:ext>
            </p:extLst>
          </p:nvPr>
        </p:nvGraphicFramePr>
        <p:xfrm>
          <a:off x="498072" y="1196752"/>
          <a:ext cx="8568953" cy="4877503"/>
        </p:xfrm>
        <a:graphic>
          <a:graphicData uri="http://schemas.openxmlformats.org/drawingml/2006/table">
            <a:tbl>
              <a:tblPr/>
              <a:tblGrid>
                <a:gridCol w="432050"/>
                <a:gridCol w="4074759"/>
                <a:gridCol w="977074"/>
                <a:gridCol w="1008863"/>
                <a:gridCol w="1263778"/>
                <a:gridCol w="812429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мес. 2018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мес. 2019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± 2018/2019 гг.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± 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3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Общее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проверок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18307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7059"/>
                      </a:schemeClr>
                    </a:solidFill>
                  </a:tcPr>
                </a:tc>
              </a:tr>
              <a:tr h="3250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Количество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выявленных нарушений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99901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36565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37452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1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Количество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административных наказаний, в том числе: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6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административный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штраф, кол-во наложенных штрафов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5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сумма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наложенных штрафов (тыс. руб.)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317314,1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330864,73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13550,63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сумма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взысканных штрафов (тыс. руб.)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207316,33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219728,677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12412,347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6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административное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приостановление деятельности 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12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дисквалификация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на предприятиях угольной отрасли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28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3.6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предупреждение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5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99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40906"/>
            <a:ext cx="67072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Сибирское управление Ростехнадзора</a:t>
            </a:r>
            <a:endParaRPr lang="ru-RU" sz="32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09377" y="1700808"/>
            <a:ext cx="410746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приостановление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1436" y="2664207"/>
            <a:ext cx="302166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штраф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78784" y="2678184"/>
            <a:ext cx="21052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дисквалификация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80057" y="912735"/>
            <a:ext cx="5651355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административного воздействия</a:t>
            </a:r>
          </a:p>
        </p:txBody>
      </p:sp>
      <p:cxnSp>
        <p:nvCxnSpPr>
          <p:cNvPr id="13" name="Прямая соединительная линия 12"/>
          <p:cNvCxnSpPr>
            <a:stCxn id="11" idx="2"/>
          </p:cNvCxnSpPr>
          <p:nvPr/>
        </p:nvCxnSpPr>
        <p:spPr>
          <a:xfrm flipH="1">
            <a:off x="5005734" y="1374400"/>
            <a:ext cx="1" cy="32640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979713" y="1374400"/>
            <a:ext cx="720079" cy="128980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016840" y="1374400"/>
            <a:ext cx="842567" cy="130378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736485" y="3436392"/>
            <a:ext cx="45720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предостережений о недопустимости нарушений обязательных требований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3059832" y="4359722"/>
            <a:ext cx="0" cy="221406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218126" y="4359722"/>
            <a:ext cx="0" cy="221406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419872" y="4357241"/>
            <a:ext cx="0" cy="221406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635896" y="4357241"/>
            <a:ext cx="0" cy="221406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851920" y="4357241"/>
            <a:ext cx="0" cy="221406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067944" y="4359722"/>
            <a:ext cx="0" cy="221406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283968" y="4359722"/>
            <a:ext cx="0" cy="221406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499992" y="4357241"/>
            <a:ext cx="0" cy="221406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716016" y="4369117"/>
            <a:ext cx="0" cy="221406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945252" y="4369117"/>
            <a:ext cx="0" cy="221406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148064" y="4369117"/>
            <a:ext cx="0" cy="221406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364088" y="4357241"/>
            <a:ext cx="0" cy="221406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580112" y="4369117"/>
            <a:ext cx="0" cy="221406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796136" y="4369117"/>
            <a:ext cx="0" cy="221406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6012160" y="4357241"/>
            <a:ext cx="0" cy="221406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228184" y="4357241"/>
            <a:ext cx="0" cy="221406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6444208" y="4357241"/>
            <a:ext cx="0" cy="221406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6660232" y="4357241"/>
            <a:ext cx="0" cy="221406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6876256" y="4357241"/>
            <a:ext cx="0" cy="221406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2736485" y="479715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устранить выявленные нарушения действующего законодательства без штрафных санкций</a:t>
            </a:r>
          </a:p>
        </p:txBody>
      </p:sp>
      <p:pic>
        <p:nvPicPr>
          <p:cNvPr id="47" name="Picture 2" descr="C:\Users\derksenod\Desktop\РАЗНОЕ\по диаграммам\фоны\af507d0c0ab335873ce6fb4db7c89ad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576" y="4797152"/>
            <a:ext cx="1241380" cy="124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m0-tub-ru.yandex.net/i?id=b9c2b9817fb3f414524d5d3d7177f16e&amp;n=33&amp;w=157&amp;h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27" y="4672904"/>
            <a:ext cx="14954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74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99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derksenod\Desktop\Новая папка\материалы к слайдам\site-rb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643" y="505187"/>
            <a:ext cx="1350295" cy="6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dvapay.eu/images/news18/dokumentoobor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11" y="1196752"/>
            <a:ext cx="8568571" cy="570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584" y="21161"/>
            <a:ext cx="8316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</a:t>
            </a:r>
            <a:r>
              <a:rPr lang="ru-RU" sz="3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нформирование </a:t>
            </a:r>
            <a:r>
              <a:rPr lang="ru-RU" sz="36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поднадзорных организаций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180335"/>
            <a:ext cx="7632849" cy="135421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путем размещения информации на официальном интернет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сайте;</a:t>
            </a:r>
          </a:p>
          <a:p>
            <a:endParaRPr lang="ru-RU" sz="1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публичных обсуждений.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 descr="C:\Users\derksenod\Desktop\Подготовка к совещанию 25.10.2017\фото для подготовки слайдов\internet-explorer-9-11-535x53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878" y="482602"/>
            <a:ext cx="714149" cy="71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465105" y="1626609"/>
            <a:ext cx="532859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http://www.usib.gosnadzor.ru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6" name="Picture 2" descr="C:\Users\derksenod\Desktop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17" y="4637223"/>
            <a:ext cx="2849766" cy="158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" descr="C:\Users\derksenod\Desktop\Фото на печать\Президиум\DSC_48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34104"/>
            <a:ext cx="2081557" cy="138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derksenod\Desktop\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81" y="4243364"/>
            <a:ext cx="2246245" cy="12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33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99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C:\Users\derksenod\Desktop\Подготовка к совещанию 25.10.2017\12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866" y="4797152"/>
            <a:ext cx="3707904" cy="2469521"/>
          </a:xfrm>
          <a:prstGeom prst="rect">
            <a:avLst/>
          </a:prstGeom>
          <a:noFill/>
          <a:effectLst>
            <a:softEdge rad="977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96338" y="9098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состоянии аварийности и травматизма на объектах поднадзорных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Сибирскому управлению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2018-2019 гг.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9551"/>
              </p:ext>
            </p:extLst>
          </p:nvPr>
        </p:nvGraphicFramePr>
        <p:xfrm>
          <a:off x="569584" y="1750201"/>
          <a:ext cx="8421738" cy="168619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66303"/>
                <a:gridCol w="821281"/>
                <a:gridCol w="821281"/>
                <a:gridCol w="593366"/>
                <a:gridCol w="706669"/>
                <a:gridCol w="669338"/>
                <a:gridCol w="716493"/>
                <a:gridCol w="716493"/>
                <a:gridCol w="770249"/>
                <a:gridCol w="540265"/>
              </a:tblGrid>
              <a:tr h="46205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Аварийность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Количество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аварий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Количество пострадавших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в авариях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±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2018/2019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9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мес.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2018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9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мес.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2019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±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9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мес. 2018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9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мес.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2019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Общ.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См.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Общ.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См.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Общ.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См.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Всего по Управлению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-5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-4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-2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65599"/>
              </p:ext>
            </p:extLst>
          </p:nvPr>
        </p:nvGraphicFramePr>
        <p:xfrm>
          <a:off x="566560" y="3789040"/>
          <a:ext cx="8425075" cy="17281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24558"/>
                <a:gridCol w="1234785"/>
                <a:gridCol w="1234785"/>
                <a:gridCol w="1235458"/>
                <a:gridCol w="1082719"/>
                <a:gridCol w="945978"/>
                <a:gridCol w="566792"/>
              </a:tblGrid>
              <a:tr h="57606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Травматизм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89" marR="552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Количество пострадавших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всего (см. случаи и аварии) чел.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±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2018/2019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9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мес. 2018 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9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мес.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2019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Общ.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См.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Общ.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См.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Общ.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См.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5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Всего по Управлению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89" marR="552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113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89" marR="552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89" marR="552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114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89" marR="552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89" marR="552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+1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89" marR="552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+5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289" marR="552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2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99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31436" y="56154"/>
            <a:ext cx="8322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информация об авариях, допущенных на поднадзорных Сибирскому управлению Ростехнадзора объектах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9808" y="1262630"/>
            <a:ext cx="7992888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10.02.2019 г. – ООО «ОФ «Коксовая»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Возгорание металлической эстакады - пострадавших нет;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01.03.2019 г. – ООО «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Сибсвязьстрой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Разрушение крана, падение стрелы - 1 тяжелый;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30.05.2019 г. – АО «ЕВРАЗ ЗСМК»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Падение портального крана - пострадавших нет;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26.06.2019 г. – АО «ТГК – 11»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мазута из под изоляционной обшивки мазутного бака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пострадавших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нет.</a:t>
            </a:r>
            <a:endParaRPr lang="ru-RU" sz="2000" dirty="0"/>
          </a:p>
        </p:txBody>
      </p:sp>
      <p:pic>
        <p:nvPicPr>
          <p:cNvPr id="5122" name="Picture 2" descr="https://im0-tub-ru.yandex.net/i?id=90b2a3fcb85a6d0cef3ca68fe6421c68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16" y="5082251"/>
            <a:ext cx="3355744" cy="177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g.zbp.ru/9f/87/5a3265.h1w3a3.3giv.rs.k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82250"/>
            <a:ext cx="2385321" cy="178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trastcomp.ru/wp-content/uploads/2017/11/zsmk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317" y="5095492"/>
            <a:ext cx="3294015" cy="177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40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99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4" y="0"/>
            <a:ext cx="84969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Основные причины </a:t>
            </a: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аварий и несчастных </a:t>
            </a:r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случаев:</a:t>
            </a:r>
          </a:p>
          <a:p>
            <a:endParaRPr lang="ru-RU" sz="800" dirty="0">
              <a:latin typeface="Arial Black" panose="020B0A04020102020204" pitchFamily="34" charset="0"/>
            </a:endParaRPr>
          </a:p>
          <a:p>
            <a:r>
              <a:rPr lang="ru-RU" sz="2800" dirty="0" smtClean="0">
                <a:latin typeface="Arial Black" panose="020B0A04020102020204" pitchFamily="34" charset="0"/>
              </a:rPr>
              <a:t>нарушение </a:t>
            </a:r>
            <a:r>
              <a:rPr lang="ru-RU" sz="2800" dirty="0">
                <a:latin typeface="Arial Black" panose="020B0A04020102020204" pitchFamily="34" charset="0"/>
              </a:rPr>
              <a:t>технологии производства работ</a:t>
            </a:r>
            <a:r>
              <a:rPr lang="ru-RU" sz="2800" dirty="0" smtClean="0">
                <a:latin typeface="Arial Black" panose="020B0A04020102020204" pitchFamily="34" charset="0"/>
              </a:rPr>
              <a:t>;</a:t>
            </a:r>
          </a:p>
          <a:p>
            <a:endParaRPr lang="ru-RU" sz="800" dirty="0">
              <a:latin typeface="Arial Black" panose="020B0A04020102020204" pitchFamily="34" charset="0"/>
            </a:endParaRPr>
          </a:p>
          <a:p>
            <a:r>
              <a:rPr lang="ru-RU" sz="2800" dirty="0" smtClean="0">
                <a:latin typeface="Arial Black" panose="020B0A04020102020204" pitchFamily="34" charset="0"/>
              </a:rPr>
              <a:t>не </a:t>
            </a:r>
            <a:r>
              <a:rPr lang="ru-RU" sz="2800" dirty="0">
                <a:latin typeface="Arial Black" panose="020B0A04020102020204" pitchFamily="34" charset="0"/>
              </a:rPr>
              <a:t>соблюдение проектной документации; </a:t>
            </a:r>
            <a:endParaRPr lang="ru-RU" sz="2800" dirty="0" smtClean="0">
              <a:latin typeface="Arial Black" panose="020B0A04020102020204" pitchFamily="34" charset="0"/>
            </a:endParaRPr>
          </a:p>
          <a:p>
            <a:endParaRPr lang="ru-RU" sz="800" dirty="0">
              <a:latin typeface="Arial Black" panose="020B0A04020102020204" pitchFamily="34" charset="0"/>
            </a:endParaRPr>
          </a:p>
          <a:p>
            <a:r>
              <a:rPr lang="ru-RU" sz="2800" dirty="0" smtClean="0">
                <a:latin typeface="Arial Black" panose="020B0A04020102020204" pitchFamily="34" charset="0"/>
              </a:rPr>
              <a:t>неправильная </a:t>
            </a:r>
            <a:r>
              <a:rPr lang="ru-RU" sz="2800" dirty="0">
                <a:latin typeface="Arial Black" panose="020B0A04020102020204" pitchFamily="34" charset="0"/>
              </a:rPr>
              <a:t>организация производства работ</a:t>
            </a:r>
            <a:r>
              <a:rPr lang="ru-RU" sz="2800" dirty="0" smtClean="0">
                <a:latin typeface="Arial Black" panose="020B0A04020102020204" pitchFamily="34" charset="0"/>
              </a:rPr>
              <a:t>;</a:t>
            </a:r>
          </a:p>
          <a:p>
            <a:endParaRPr lang="ru-RU" sz="800" dirty="0">
              <a:latin typeface="Arial Black" panose="020B0A04020102020204" pitchFamily="34" charset="0"/>
            </a:endParaRPr>
          </a:p>
          <a:p>
            <a:r>
              <a:rPr lang="ru-RU" sz="2800" dirty="0" smtClean="0">
                <a:latin typeface="Arial Black" panose="020B0A04020102020204" pitchFamily="34" charset="0"/>
              </a:rPr>
              <a:t>нарушение </a:t>
            </a:r>
            <a:r>
              <a:rPr lang="ru-RU" sz="2800" dirty="0">
                <a:latin typeface="Arial Black" panose="020B0A04020102020204" pitchFamily="34" charset="0"/>
              </a:rPr>
              <a:t>производственной дисциплины</a:t>
            </a:r>
            <a:r>
              <a:rPr lang="ru-RU" sz="2800" dirty="0" smtClean="0">
                <a:latin typeface="Arial Black" panose="020B0A04020102020204" pitchFamily="34" charset="0"/>
              </a:rPr>
              <a:t>;</a:t>
            </a:r>
          </a:p>
          <a:p>
            <a:endParaRPr lang="ru-RU" sz="800" dirty="0">
              <a:latin typeface="Arial Black" panose="020B0A04020102020204" pitchFamily="34" charset="0"/>
            </a:endParaRPr>
          </a:p>
          <a:p>
            <a:r>
              <a:rPr lang="ru-RU" sz="2800" dirty="0" smtClean="0">
                <a:latin typeface="Arial Black" panose="020B0A04020102020204" pitchFamily="34" charset="0"/>
              </a:rPr>
              <a:t>низкий </a:t>
            </a:r>
            <a:r>
              <a:rPr lang="ru-RU" sz="2800" dirty="0">
                <a:latin typeface="Arial Black" panose="020B0A04020102020204" pitchFamily="34" charset="0"/>
              </a:rPr>
              <a:t>уровень производственного ведомственного </a:t>
            </a:r>
            <a:r>
              <a:rPr lang="ru-RU" sz="2800" dirty="0" smtClean="0">
                <a:latin typeface="Arial Black" panose="020B0A04020102020204" pitchFamily="34" charset="0"/>
              </a:rPr>
              <a:t>контроля;</a:t>
            </a:r>
          </a:p>
          <a:p>
            <a:endParaRPr lang="ru-RU" sz="800" dirty="0" smtClean="0">
              <a:latin typeface="Arial Black" panose="020B0A04020102020204" pitchFamily="34" charset="0"/>
            </a:endParaRPr>
          </a:p>
          <a:p>
            <a:r>
              <a:rPr lang="ru-RU" sz="2800" dirty="0" smtClean="0">
                <a:latin typeface="Arial Black" panose="020B0A04020102020204" pitchFamily="34" charset="0"/>
              </a:rPr>
              <a:t>«человеческий фактор».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derksenod\Desktop\РАЗНОЕ\по диаграммам\фоны\ГАЛ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37" y="1250903"/>
            <a:ext cx="467762" cy="46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erksenod\Desktop\РАЗНОЕ\по диаграммам\фоны\ГАЛ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4" y="2132856"/>
            <a:ext cx="467762" cy="46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erksenod\Desktop\РАЗНОЕ\по диаграммам\фоны\ГАЛ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4" y="3043939"/>
            <a:ext cx="467762" cy="46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erksenod\Desktop\РАЗНОЕ\по диаграммам\фоны\ГАЛ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40" y="4005064"/>
            <a:ext cx="467762" cy="46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erksenod\Desktop\РАЗНОЕ\по диаграммам\фоны\ГАЛ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40" y="5013176"/>
            <a:ext cx="467762" cy="46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erksenod\Desktop\РАЗНОЕ\по диаграммам\фоны\ГАЛ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0" y="5949280"/>
            <a:ext cx="467762" cy="46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62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99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0800000">
            <a:off x="343948" y="14785"/>
            <a:ext cx="880005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3949" y="545257"/>
            <a:ext cx="8645928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дистанционных методов контроля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поднадзорных предприятий и создание новейших цифровых технологий с применением высокой степени автоматизации производственных процессов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прохождения подготовки к осенне-зимнему периоду 2019-2020 годов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опасных производственных объектов оборонно-промышленного комплекса.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 descr="https://4.bp.blogspot.com/-rjaZFv6Imjg/Wk4L6-KPXmI/AAAAAAAABvo/S6HNOzuhMK4_Av1LVZrhPf1XUJjAsEQ_wCLcBGAs/s1600/vopr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72" y="3407022"/>
            <a:ext cx="8645928" cy="345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72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2497</TotalTime>
  <Words>1431</Words>
  <Application>Microsoft Office PowerPoint</Application>
  <PresentationFormat>Экран (4:3)</PresentationFormat>
  <Paragraphs>311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Дерксен Ольга Дмитриевна</dc:creator>
  <cp:lastModifiedBy>Дерксен Ольга Дмитриевна</cp:lastModifiedBy>
  <cp:revision>126</cp:revision>
  <dcterms:created xsi:type="dcterms:W3CDTF">2018-01-19T07:14:08Z</dcterms:created>
  <dcterms:modified xsi:type="dcterms:W3CDTF">2019-11-28T08:53:26Z</dcterms:modified>
</cp:coreProperties>
</file>